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3"/>
  </p:notesMasterIdLst>
  <p:handoutMasterIdLst>
    <p:handoutMasterId r:id="rId24"/>
  </p:handoutMasterIdLst>
  <p:sldIdLst>
    <p:sldId id="484" r:id="rId4"/>
    <p:sldId id="574" r:id="rId5"/>
    <p:sldId id="575" r:id="rId6"/>
    <p:sldId id="576" r:id="rId7"/>
    <p:sldId id="578" r:id="rId8"/>
    <p:sldId id="579" r:id="rId9"/>
    <p:sldId id="580" r:id="rId10"/>
    <p:sldId id="581" r:id="rId11"/>
    <p:sldId id="582" r:id="rId12"/>
    <p:sldId id="583" r:id="rId13"/>
    <p:sldId id="584" r:id="rId14"/>
    <p:sldId id="585" r:id="rId15"/>
    <p:sldId id="586" r:id="rId16"/>
    <p:sldId id="587" r:id="rId17"/>
    <p:sldId id="588" r:id="rId18"/>
    <p:sldId id="589" r:id="rId19"/>
    <p:sldId id="591" r:id="rId20"/>
    <p:sldId id="590" r:id="rId21"/>
    <p:sldId id="592" r:id="rId22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AE"/>
    <a:srgbClr val="008ABD"/>
    <a:srgbClr val="0A9DCD"/>
    <a:srgbClr val="0C4296"/>
    <a:srgbClr val="F3F5F2"/>
    <a:srgbClr val="0085B8"/>
    <a:srgbClr val="0000FF"/>
    <a:srgbClr val="FFF887"/>
    <a:srgbClr val="FFF357"/>
    <a:srgbClr val="317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49" d="100"/>
          <a:sy n="49" d="100"/>
        </p:scale>
        <p:origin x="-108" y="-402"/>
      </p:cViewPr>
      <p:guideLst>
        <p:guide orient="horz" pos="2160"/>
        <p:guide pos="29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90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jpeg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169.xml"/><Relationship Id="rId7" Type="http://schemas.openxmlformats.org/officeDocument/2006/relationships/image" Target="../media/image11.png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2" Type="http://schemas.openxmlformats.org/officeDocument/2006/relationships/tags" Target="../tags/tag166.xml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70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73.x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7.bin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image" Target="../media/image14.wmf"/><Relationship Id="rId2" Type="http://schemas.openxmlformats.org/officeDocument/2006/relationships/oleObject" Target="../embeddings/oleObject8.bin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7.xml"/><Relationship Id="rId4" Type="http://schemas.openxmlformats.org/officeDocument/2006/relationships/image" Target="../media/image13.wmf"/><Relationship Id="rId3" Type="http://schemas.openxmlformats.org/officeDocument/2006/relationships/oleObject" Target="../embeddings/oleObject9.bin"/><Relationship Id="rId2" Type="http://schemas.openxmlformats.org/officeDocument/2006/relationships/tags" Target="../tags/tag176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79.xml"/><Relationship Id="rId3" Type="http://schemas.openxmlformats.org/officeDocument/2006/relationships/image" Target="../media/image15.png"/><Relationship Id="rId2" Type="http://schemas.openxmlformats.org/officeDocument/2006/relationships/tags" Target="../tags/tag178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7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84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0.bin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7.xml"/><Relationship Id="rId2" Type="http://schemas.openxmlformats.org/officeDocument/2006/relationships/image" Target="../media/image16.png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89.xml"/><Relationship Id="rId1" Type="http://schemas.openxmlformats.org/officeDocument/2006/relationships/tags" Target="../tags/tag188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7" Type="http://schemas.openxmlformats.org/officeDocument/2006/relationships/slideLayout" Target="../slideLayouts/slideLayout18.xml"/><Relationship Id="rId16" Type="http://schemas.openxmlformats.org/officeDocument/2006/relationships/tags" Target="../tags/tag148.xml"/><Relationship Id="rId15" Type="http://schemas.openxmlformats.org/officeDocument/2006/relationships/tags" Target="../tags/tag147.xml"/><Relationship Id="rId14" Type="http://schemas.openxmlformats.org/officeDocument/2006/relationships/tags" Target="../tags/tag146.xml"/><Relationship Id="rId13" Type="http://schemas.openxmlformats.org/officeDocument/2006/relationships/tags" Target="../tags/tag145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tags" Target="../tags/tag14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51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58.xml"/><Relationship Id="rId8" Type="http://schemas.openxmlformats.org/officeDocument/2006/relationships/image" Target="../media/image6.wmf"/><Relationship Id="rId7" Type="http://schemas.openxmlformats.org/officeDocument/2006/relationships/oleObject" Target="../embeddings/oleObject2.bin"/><Relationship Id="rId6" Type="http://schemas.openxmlformats.org/officeDocument/2006/relationships/tags" Target="../tags/tag157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59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2.xml"/><Relationship Id="rId4" Type="http://schemas.openxmlformats.org/officeDocument/2006/relationships/image" Target="../media/image7.png"/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wmf"/><Relationship Id="rId8" Type="http://schemas.openxmlformats.org/officeDocument/2006/relationships/oleObject" Target="../embeddings/oleObject5.bin"/><Relationship Id="rId7" Type="http://schemas.openxmlformats.org/officeDocument/2006/relationships/image" Target="../media/image9.wmf"/><Relationship Id="rId6" Type="http://schemas.openxmlformats.org/officeDocument/2006/relationships/oleObject" Target="../embeddings/oleObject4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2" Type="http://schemas.openxmlformats.org/officeDocument/2006/relationships/vmlDrawing" Target="../drawings/vmlDrawing2.v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65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50" name="Rectangle 3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44195" y="2837180"/>
            <a:ext cx="8395970" cy="697230"/>
          </a:xfrm>
        </p:spPr>
        <p:txBody>
          <a:bodyPr vert="horz" wrap="square" lIns="91440" tIns="45720" rIns="91440" bIns="45720" anchor="t" anchorCtr="0"/>
          <a:lstStyle/>
          <a:p>
            <a:pPr algn="l" eaLnBrk="1" hangingPunct="1">
              <a:buClrTx/>
              <a:buSzTx/>
              <a:buFontTx/>
            </a:pP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　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简单电路的组装与测试</a:t>
            </a:r>
            <a:endParaRPr lang="zh-CN" altLang="en-US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ctr" eaLnBrk="1" hangingPunct="1">
              <a:buClrTx/>
              <a:buSzTx/>
              <a:buFontTx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单元3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电阻与电导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509770" y="6320155"/>
            <a:ext cx="4633595" cy="53911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328930" y="1638935"/>
            <a:ext cx="8303260" cy="8890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0" indent="0"/>
            <a:r>
              <a:rPr lang="zh-CN" altLang="en-US" sz="1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1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1.3.2 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将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16Ω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的电阻拉伸原来的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倍，则拉升前与拉伸后电阻值之比为（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zh-CN" sz="1800" b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/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    A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             B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              C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            D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en-US" sz="1800" b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7386320" y="5614670"/>
          <a:ext cx="13398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公式" r:id="rId3" imgW="546100" imgH="393700" progId="Equation.3">
                  <p:embed/>
                </p:oleObj>
              </mc:Choice>
              <mc:Fallback>
                <p:oleObj name="公式" r:id="rId3" imgW="546100" imgH="3937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6320" y="5614670"/>
                        <a:ext cx="1339850" cy="76835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469265" y="2829560"/>
            <a:ext cx="8090535" cy="3867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303530" indent="-303530"/>
            <a:endParaRPr lang="zh-CN" altLang="en-US" sz="1800" b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" name="文本框 101"/>
          <p:cNvSpPr txBox="1"/>
          <p:nvPr>
            <p:custDataLst>
              <p:tags r:id="rId6"/>
            </p:custDataLst>
          </p:nvPr>
        </p:nvSpPr>
        <p:spPr>
          <a:xfrm>
            <a:off x="320040" y="3282950"/>
            <a:ext cx="8601075" cy="12585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303530" indent="-303530"/>
            <a:r>
              <a:rPr lang="zh-CN" altLang="en-US" sz="1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1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1.3.3</a:t>
            </a:r>
            <a:r>
              <a:rPr lang="zh-CN" sz="18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有两根同材质的电阻丝，它们长度之比</a:t>
            </a:r>
            <a:r>
              <a:rPr lang="en-US" altLang="zh-CN" sz="18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1∶2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en-US" alt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1800" b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03530" indent="-303530"/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横截面积之比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en-US" sz="1800" b="0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∶S</a:t>
            </a:r>
            <a:r>
              <a:rPr lang="en-US" sz="1800" b="0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2∶3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，则它们的电阻值之比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sz="1800" b="0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∶R</a:t>
            </a:r>
            <a:r>
              <a:rPr lang="en-US" sz="1800" b="0" baseline="-2500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为（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en-US" sz="1800" b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03530" indent="-303530"/>
            <a:endParaRPr lang="en-US" sz="1800" b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03530" indent="-303530"/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1∶2             B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2∶3              C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3∶4             D</a:t>
            </a:r>
            <a:r>
              <a:rPr lang="zh-CN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4∶5</a:t>
            </a:r>
            <a:endParaRPr lang="en-US" altLang="en-US" sz="1800" b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5" name="图片 24"/>
          <p:cNvPicPr/>
          <p:nvPr/>
        </p:nvPicPr>
        <p:blipFill>
          <a:blip r:embed="rId7"/>
          <a:stretch>
            <a:fillRect/>
          </a:stretch>
        </p:blipFill>
        <p:spPr>
          <a:xfrm>
            <a:off x="5100955" y="3371850"/>
            <a:ext cx="181610" cy="209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>
            <p:custDataLst>
              <p:tags r:id="rId8"/>
            </p:custDataLst>
          </p:nvPr>
        </p:nvSpPr>
        <p:spPr>
          <a:xfrm>
            <a:off x="5282565" y="3282950"/>
            <a:ext cx="241300" cy="3867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303530" indent="-303530"/>
            <a:r>
              <a:rPr lang="en-US" sz="1800" b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∶</a:t>
            </a:r>
            <a:endParaRPr lang="en-US" altLang="en-US" sz="1800" b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" name="图片 26"/>
          <p:cNvPicPr/>
          <p:nvPr/>
        </p:nvPicPr>
        <p:blipFill>
          <a:blip r:embed="rId9"/>
          <a:stretch>
            <a:fillRect/>
          </a:stretch>
        </p:blipFill>
        <p:spPr>
          <a:xfrm>
            <a:off x="5523865" y="3371215"/>
            <a:ext cx="196850" cy="209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5" name="直接连接符 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23190" y="1331222"/>
            <a:ext cx="6553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二、电阻与温度的关系</a:t>
            </a:r>
            <a:endParaRPr kumimoji="1" lang="zh-CN" altLang="en-US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820189"/>
            <a:ext cx="8077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衡量电阻受温度影响大小的物理量是温度系数。其定义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为温度每升高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1°C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时，电阻值所产生的变动值与原阻值的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比值，用字母</a:t>
            </a:r>
            <a:r>
              <a:rPr lang="el-GR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α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表示，单位是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1/°C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设任一电阻元件在温度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t1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时的电阻值为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R1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，当温度升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高到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t2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时电阻值为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R2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，则该电阻在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t1~t2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温度范围内的电阻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温度系数为：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若</a:t>
            </a:r>
            <a:r>
              <a:rPr lang="el-GR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α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&gt;0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，为正温度系数；反之</a:t>
            </a:r>
            <a:r>
              <a:rPr lang="el-GR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α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&lt;0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，为负温度系数。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399790" y="4317888"/>
          <a:ext cx="1905000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公式" r:id="rId4" imgW="888365" imgH="431800" progId="Equation.3">
                  <p:embed/>
                </p:oleObj>
              </mc:Choice>
              <mc:Fallback>
                <p:oleObj name="公式" r:id="rId4" imgW="888365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9790" y="4317888"/>
                        <a:ext cx="1905000" cy="92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5" name="直接连接符 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buFontTx/>
              <a:buNone/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电阻的倒数叫做电导。用符号</a:t>
            </a:r>
            <a:r>
              <a:rPr lang="en-US" altLang="zh-CN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G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表示，即：</a:t>
            </a:r>
            <a:endParaRPr lang="zh-CN" altLang="en-US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导体的电阻越小，电导就越大，表明导体的导电性能就越好。电导的单位是西门子，简称西，用字母</a:t>
            </a:r>
            <a:r>
              <a:rPr lang="en-US" altLang="zh-CN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表示。</a:t>
            </a:r>
            <a:endParaRPr lang="zh-CN" altLang="en-US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505200" y="2261681"/>
          <a:ext cx="114300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公式" r:id="rId2" imgW="444500" imgH="393700" progId="Equation.3">
                  <p:embed/>
                </p:oleObj>
              </mc:Choice>
              <mc:Fallback>
                <p:oleObj name="公式" r:id="rId2" imgW="444500" imgH="393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261681"/>
                        <a:ext cx="1143000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6" name="文本框 5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25525"/>
            <a:ext cx="217043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电导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661481" y="1638934"/>
            <a:ext cx="7574270" cy="3107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某种材料所构成的导体，电阻为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欧，温度系数的数值为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0.004/℃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，则温度升高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度时，该导体的电阻为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A.4.04Ω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B.10.4Ω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C.20.4Ω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D.100Ω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503035" y="5305516"/>
          <a:ext cx="1905000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公式" r:id="rId3" imgW="888365" imgH="431800" progId="Equation.3">
                  <p:embed/>
                </p:oleObj>
              </mc:Choice>
              <mc:Fallback>
                <p:oleObj name="公式" r:id="rId3" imgW="888365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3035" y="5305516"/>
                        <a:ext cx="1905000" cy="925513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661481" y="1638934"/>
            <a:ext cx="7574270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三个电阻的特性曲线如图所示，它们的阻值关系应为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en-US" altLang="zh-CN" sz="2800" b="1" baseline="-25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en-US" altLang="zh-CN" sz="2800" b="1" baseline="-25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7463" y="2549902"/>
            <a:ext cx="2808288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661481" y="1638934"/>
            <a:ext cx="7574270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一般金属导体具有正温度系数，当环境温度升高时，电阻值将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增大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减小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不变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无法确定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661481" y="1638934"/>
            <a:ext cx="7574270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将</a:t>
            </a:r>
            <a:r>
              <a:rPr lang="en-US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16</a:t>
            </a:r>
            <a:r>
              <a:rPr lang="zh-CN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Ω的电阻拉伸原来的</a:t>
            </a:r>
            <a:r>
              <a:rPr lang="en-US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倍，则拉升前与拉伸后电阻值之比为（ </a:t>
            </a:r>
            <a:r>
              <a:rPr lang="en-US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="1" kern="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endParaRPr lang="zh-CN" altLang="zh-CN" sz="2800" b="1" kern="100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A.4:1           </a:t>
            </a:r>
            <a:endParaRPr lang="en-US" altLang="zh-CN" sz="2800" b="1" kern="0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B.2:1         </a:t>
            </a:r>
            <a:endParaRPr lang="en-US" altLang="zh-CN" sz="2800" b="1" kern="0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C.1:4             </a:t>
            </a:r>
            <a:endParaRPr lang="en-US" altLang="zh-CN" sz="2800" b="1" kern="0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kern="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D.1:2</a:t>
            </a:r>
            <a:endParaRPr lang="en-US" altLang="zh-CN" sz="2800" b="1" kern="0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6369588" y="5140820"/>
          <a:ext cx="2055813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公式" r:id="rId4" imgW="546100" imgH="393700" progId="Equation.3">
                  <p:embed/>
                </p:oleObj>
              </mc:Choice>
              <mc:Fallback>
                <p:oleObj name="公式" r:id="rId4" imgW="546100" imgH="393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9588" y="5140820"/>
                        <a:ext cx="2055813" cy="115570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563" y="2574671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电阻元件</a:t>
            </a:r>
            <a:endParaRPr lang="en-US" altLang="zh-CN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电阻率</a:t>
            </a:r>
            <a:endParaRPr lang="en-US" altLang="zh-CN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电阻与温度的关系</a:t>
            </a:r>
            <a:endParaRPr lang="en-US" altLang="zh-CN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电导与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电阻的关系</a:t>
            </a:r>
            <a:endParaRPr lang="zh-CN" altLang="en-US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7754" y="2340920"/>
            <a:ext cx="2580566" cy="2426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4" name="文本框 3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513330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4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37335" y="1905000"/>
            <a:ext cx="218884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anose="020B0400000000000000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anose="020B0400000000000000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1031133" y="2821887"/>
            <a:ext cx="7750484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电路的概念及组成电路的元件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理解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电流、电压概念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掌握电流、电压参考方向的应用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掌握欧姆定律及其应用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了解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电位的计算方法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模块</a:t>
            </a:r>
            <a:r>
              <a:rPr lang="en-US" altLang="zh-CN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简单电路的组装与测试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3983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4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195961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 dirty="0" smtClean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anose="020B0400000000000000" pitchFamily="34" charset="-122"/>
              </a:rPr>
              <a:t>课时流程</a:t>
            </a:r>
            <a:endParaRPr kumimoji="1" lang="zh-CN" altLang="en-US" sz="2600" b="1" dirty="0" smtClean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anose="020B0400000000000000" pitchFamily="34" charset="-122"/>
            </a:endParaRPr>
          </a:p>
        </p:txBody>
      </p:sp>
      <p:sp>
        <p:nvSpPr>
          <p:cNvPr id="9227" name="文本框 3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25918" y="3431540"/>
            <a:ext cx="150622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 dirty="0">
                <a:solidFill>
                  <a:schemeClr val="l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anose="020B0400000000000000" pitchFamily="34" charset="-122"/>
              </a:rPr>
              <a:t>课时流程</a:t>
            </a:r>
            <a:endParaRPr kumimoji="1" lang="zh-CN" altLang="en-US" sz="2600" b="1" dirty="0">
              <a:solidFill>
                <a:schemeClr val="l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anose="020B0400000000000000" pitchFamily="34" charset="-122"/>
            </a:endParaRPr>
          </a:p>
        </p:txBody>
      </p:sp>
      <p:sp>
        <p:nvSpPr>
          <p:cNvPr id="38" name="Oval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68722" y="3228284"/>
            <a:ext cx="1377997" cy="150320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9525">
            <a:solidFill>
              <a:schemeClr val="lt1">
                <a:lumMod val="85000"/>
              </a:schemeClr>
            </a:solidFill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800" ker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 bwMode="auto">
          <a:xfrm>
            <a:off x="809625" y="3504656"/>
            <a:ext cx="132402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逐点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导讲练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" name="上箭头 55"/>
          <p:cNvSpPr/>
          <p:nvPr>
            <p:custDataLst>
              <p:tags r:id="rId7"/>
            </p:custDataLst>
          </p:nvPr>
        </p:nvSpPr>
        <p:spPr bwMode="auto">
          <a:xfrm rot="5400000">
            <a:off x="2371336" y="3828280"/>
            <a:ext cx="249238" cy="303213"/>
          </a:xfrm>
          <a:prstGeom prst="upArrow">
            <a:avLst/>
          </a:prstGeom>
          <a:gradFill>
            <a:gsLst>
              <a:gs pos="0">
                <a:srgbClr val="0000FF"/>
              </a:gs>
              <a:gs pos="100000">
                <a:srgbClr val="00B1F9"/>
              </a:gs>
            </a:gsLst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" name="上箭头 56"/>
          <p:cNvSpPr/>
          <p:nvPr>
            <p:custDataLst>
              <p:tags r:id="rId8"/>
            </p:custDataLst>
          </p:nvPr>
        </p:nvSpPr>
        <p:spPr bwMode="auto">
          <a:xfrm rot="5400000">
            <a:off x="4346574" y="3772059"/>
            <a:ext cx="249238" cy="303213"/>
          </a:xfrm>
          <a:prstGeom prst="upArrow">
            <a:avLst/>
          </a:prstGeom>
          <a:gradFill>
            <a:gsLst>
              <a:gs pos="0">
                <a:srgbClr val="0000FF"/>
              </a:gs>
              <a:gs pos="100000">
                <a:srgbClr val="00B1F9"/>
              </a:gs>
            </a:gsLst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8" name="上箭头 57"/>
          <p:cNvSpPr/>
          <p:nvPr>
            <p:custDataLst>
              <p:tags r:id="rId9"/>
            </p:custDataLst>
          </p:nvPr>
        </p:nvSpPr>
        <p:spPr bwMode="auto">
          <a:xfrm rot="5400000">
            <a:off x="6288088" y="3804963"/>
            <a:ext cx="249238" cy="303213"/>
          </a:xfrm>
          <a:prstGeom prst="upArrow">
            <a:avLst/>
          </a:prstGeom>
          <a:gradFill>
            <a:gsLst>
              <a:gs pos="0">
                <a:srgbClr val="0000FF"/>
              </a:gs>
              <a:gs pos="100000">
                <a:srgbClr val="00B1F9"/>
              </a:gs>
            </a:gsLst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Oval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773588" y="3172063"/>
            <a:ext cx="1431973" cy="150320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9525">
            <a:solidFill>
              <a:schemeClr val="lt1">
                <a:lumMod val="85000"/>
              </a:schemeClr>
            </a:solidFill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800" ker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Oval 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754765" y="3228284"/>
            <a:ext cx="1431973" cy="150320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9525">
            <a:solidFill>
              <a:schemeClr val="lt1">
                <a:lumMod val="85000"/>
              </a:schemeClr>
            </a:solidFill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800" ker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Oval 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744314" y="3228284"/>
            <a:ext cx="1431973" cy="150320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9525">
            <a:solidFill>
              <a:schemeClr val="lt1">
                <a:lumMod val="85000"/>
              </a:schemeClr>
            </a:solidFill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800" ker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Rectangle 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986714" y="3504307"/>
            <a:ext cx="914400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随堂练习</a:t>
            </a:r>
            <a:endParaRPr lang="zh-CN" altLang="en-US" sz="2800" b="1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Rectangle 2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994274" y="3466717"/>
            <a:ext cx="990600" cy="7770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b="1" dirty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Rectangle 2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969101" y="3504656"/>
            <a:ext cx="1003300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42" grpId="0"/>
      <p:bldP spid="56" grpId="0" bldLvl="0" animBg="1"/>
      <p:bldP spid="57" grpId="0" bldLvl="0" animBg="1"/>
      <p:bldP spid="58" grpId="0" bldLvl="0" animBg="1"/>
      <p:bldP spid="39" grpId="0" bldLvl="0" animBg="1"/>
      <p:bldP spid="40" grpId="0" bldLvl="0" animBg="1"/>
      <p:bldP spid="34" grpId="0" bldLvl="0" animBg="1"/>
      <p:bldP spid="45" grpId="0"/>
      <p:bldP spid="49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104140" y="2433955"/>
            <a:ext cx="8783955" cy="40811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超导革命：从无摩擦磁悬浮到精准医疗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探索超导技术的现代奇迹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超导技术是一种基于超导现象的应用技术，超导现象指的是某些材料在低于特定临界温度时，其电阻突然下降到几乎为零的状态。这一现象最早由荷兰物理学家海克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·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卡末林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·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昂内斯在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1911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年发现。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超导技术在现实生活中的应用案例越来越多，比如磁悬浮列车，就是利用超导磁体来实现列车与轨道之间的磁悬浮。这种列车能够在几乎没有摩擦的情况下高速行驶，最高时速超过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500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公里。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另外，超导技术在医疗领域也有着重要的应用。核磁共振成像（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MRI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）设备就是利用超导磁体来产生强大而稳定的磁场，用于扫描人体内部结构。这些超导磁体能够提供高分辨率的图像，对于疾病的诊断和治疗具有重要意义。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文本框 1"/>
          <p:cNvSpPr txBox="1"/>
          <p:nvPr/>
        </p:nvSpPr>
        <p:spPr>
          <a:xfrm>
            <a:off x="354965" y="1336040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59613" y="2292658"/>
            <a:ext cx="8241189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2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自然界</a:t>
            </a:r>
            <a:r>
              <a:rPr kumimoji="1"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中的物质按其导电性能来分：导体、绝缘体和半导体。</a:t>
            </a:r>
            <a:endParaRPr kumimoji="1"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反映</a:t>
            </a:r>
            <a:r>
              <a:rPr kumimoji="1"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导体对电流阻碍作用大小的物理量称为电阻，用</a:t>
            </a:r>
            <a:r>
              <a:rPr kumimoji="1"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kumimoji="1"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表示。</a:t>
            </a:r>
            <a:endParaRPr kumimoji="1"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27152" y="1922833"/>
            <a:ext cx="655320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一、电阻元件</a:t>
            </a:r>
            <a:endParaRPr kumimoji="1"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电阻元件是一种消耗电能的元件。</a:t>
            </a:r>
            <a:endParaRPr kumimoji="1"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" name="直接连接符 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3190" y="1025525"/>
            <a:ext cx="217043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电阻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7849" y="1863963"/>
            <a:ext cx="8305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2400" dirty="0" smtClean="0">
                <a:solidFill>
                  <a:schemeClr val="lt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</a:t>
            </a:r>
            <a:r>
              <a:rPr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当温度一定时，均匀导体的电阻与导体的长度成正比，与导体的横截面积成反比，并与导体的材料性质有关，即：</a:t>
            </a:r>
            <a:endParaRPr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buFontTx/>
              <a:buNone/>
            </a:pPr>
            <a:endParaRPr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buFontTx/>
              <a:buNone/>
            </a:pPr>
            <a:endParaRPr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buFontTx/>
              <a:buNone/>
            </a:pPr>
            <a:endParaRPr lang="en-US" altLang="zh-CN" sz="24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en-US" altLang="zh-CN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常用的电阻单位：</a:t>
            </a:r>
            <a:endParaRPr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</a:t>
            </a:r>
            <a:endParaRPr lang="en-US" altLang="zh-CN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zh-CN" sz="2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★</a:t>
            </a:r>
            <a:r>
              <a:rPr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不同的材料有不同的电阻率，电阻率的大小反映了各种材料导电性能的好坏。电阻率越大，导电性能越差。</a:t>
            </a:r>
            <a:endParaRPr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870768" y="3038793"/>
          <a:ext cx="2055812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公式" r:id="rId4" imgW="546100" imgH="393700" progId="Equation.3">
                  <p:embed/>
                </p:oleObj>
              </mc:Choice>
              <mc:Fallback>
                <p:oleObj name="公式" r:id="rId4" imgW="546100" imgH="393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768" y="3038793"/>
                        <a:ext cx="2055812" cy="115570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3020830" y="4937760"/>
          <a:ext cx="31210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公式" r:id="rId7" imgW="1396365" imgH="203200" progId="Equation.3">
                  <p:embed/>
                </p:oleObj>
              </mc:Choice>
              <mc:Fallback>
                <p:oleObj name="公式" r:id="rId7" imgW="1396365" imgH="203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0830" y="4937760"/>
                        <a:ext cx="3121025" cy="454025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" name="直接连接符 1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Rectangle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23190" y="1025525"/>
            <a:ext cx="2170430" cy="73215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电阻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23190" y="1331222"/>
            <a:ext cx="6553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一、电阻</a:t>
            </a:r>
            <a:r>
              <a:rPr kumimoji="1" lang="zh-CN" altLang="en-US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元件</a:t>
            </a:r>
            <a:endParaRPr kumimoji="1" lang="zh-CN" altLang="en-US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01956" y="1458797"/>
            <a:ext cx="553312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常见材料的电阻率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图片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4187" y="1915997"/>
            <a:ext cx="81311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3" name="直接连接符 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23190" y="1331222"/>
            <a:ext cx="6553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一、电阻</a:t>
            </a:r>
            <a:r>
              <a:rPr kumimoji="1" lang="zh-CN" altLang="en-US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元件</a:t>
            </a:r>
            <a:endParaRPr kumimoji="1" lang="zh-CN" altLang="en-US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75615" y="1914525"/>
            <a:ext cx="8305800" cy="453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1.3.1 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欲制作一个小电炉，须炉丝电阻为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</a:t>
            </a:r>
            <a:r>
              <a:rPr lang="el-GR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，现选用直径为</a:t>
            </a:r>
            <a:r>
              <a:rPr lang="en-US" altLang="zh-CN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0.5mm</a:t>
            </a: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的镍铬丝，试计算所需镍铬丝的长度。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解：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查表得镍铬丝的电阻率：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根据式：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得：</a:t>
            </a:r>
            <a:endParaRPr lang="zh-CN" altLang="en-US" sz="24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FontTx/>
              <a:buNone/>
            </a:pPr>
            <a:r>
              <a:rPr lang="zh-CN" altLang="en-US" sz="20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endParaRPr lang="zh-CN" altLang="en-US" sz="20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5826125" y="3147695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公式" r:id="rId4" imgW="1181100" imgH="228600" progId="Equation.3">
                  <p:embed/>
                </p:oleObj>
              </mc:Choice>
              <mc:Fallback>
                <p:oleObj name="公式" r:id="rId4" imgW="11811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6125" y="3147695"/>
                        <a:ext cx="2362200" cy="457200"/>
                      </a:xfrm>
                      <a:prstGeom prst="rect">
                        <a:avLst/>
                      </a:prstGeom>
                      <a:solidFill>
                        <a:srgbClr val="000000">
                          <a:alpha val="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696335" y="3857494"/>
          <a:ext cx="10668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公式" r:id="rId6" imgW="546100" imgH="393700" progId="Equation.3">
                  <p:embed/>
                </p:oleObj>
              </mc:Choice>
              <mc:Fallback>
                <p:oleObj name="公式" r:id="rId6" imgW="546100" imgH="3937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6335" y="3857494"/>
                        <a:ext cx="1066800" cy="768350"/>
                      </a:xfrm>
                      <a:prstGeom prst="rect">
                        <a:avLst/>
                      </a:prstGeom>
                      <a:solidFill>
                        <a:srgbClr val="000000">
                          <a:alpha val="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721513" y="5053965"/>
          <a:ext cx="6367463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公式" r:id="rId8" imgW="3403600" imgH="673100" progId="Equation.3">
                  <p:embed/>
                </p:oleObj>
              </mc:Choice>
              <mc:Fallback>
                <p:oleObj name="公式" r:id="rId8" imgW="3403600" imgH="6731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1513" y="5053965"/>
                        <a:ext cx="6367463" cy="1257300"/>
                      </a:xfrm>
                      <a:prstGeom prst="rect">
                        <a:avLst/>
                      </a:prstGeom>
                      <a:solidFill>
                        <a:srgbClr val="000000">
                          <a:alpha val="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单元3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电阻与电导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0" name="直接连接符 9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8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-0.15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-0.15"/>
  <p:tag name="KSO_WM_UNIT_LINE_FORE_SCHEMECOLOR_INDEX" val="14"/>
  <p:tag name="KSO_WM_UNIT_LINE_FILL_TYPE" val="2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2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-0.15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-0.15"/>
  <p:tag name="KSO_WM_UNIT_LINE_FORE_SCHEMECOLOR_INDEX" val="14"/>
  <p:tag name="KSO_WM_UNIT_LINE_FILL_TYPE" val="2"/>
</p:tagLst>
</file>

<file path=ppt/tags/tag143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-0.15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-0.15"/>
  <p:tag name="KSO_WM_UNIT_LINE_FORE_SCHEMECOLOR_INDEX" val="14"/>
  <p:tag name="KSO_WM_UNIT_LINE_FILL_TYPE" val="2"/>
</p:tagLst>
</file>

<file path=ppt/tags/tag144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-0.15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-0.15"/>
  <p:tag name="KSO_WM_UNIT_LINE_FORE_SCHEMECOLOR_INDEX" val="14"/>
  <p:tag name="KSO_WM_UNIT_LINE_FILL_TYPE" val="2"/>
</p:tagLst>
</file>

<file path=ppt/tags/tag145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57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5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89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2078</Words>
  <Application>WPS 演示</Application>
  <PresentationFormat>全屏显示(4:3)</PresentationFormat>
  <Paragraphs>306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19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第一PPT模板网-WWW.1PPT.COM</vt:lpstr>
      <vt:lpstr>Office 主题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1230</cp:revision>
  <dcterms:created xsi:type="dcterms:W3CDTF">2015-12-14T01:43:00Z</dcterms:created>
  <dcterms:modified xsi:type="dcterms:W3CDTF">2025-09-03T05:42:19Z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3F490200017C48A4BC454C9988F66018_13</vt:lpwstr>
  </property>
  <property fmtid="{D5CDD505-2E9C-101B-9397-08002B2CF9AE}" pid="3" name="KSOProductBuildVer">
    <vt:lpwstr>2052-12.1.0.22529</vt:lpwstr>
  </property>
</Properties>
</file>